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84" r:id="rId2"/>
    <p:sldId id="280" r:id="rId3"/>
    <p:sldId id="281" r:id="rId4"/>
    <p:sldId id="257" r:id="rId5"/>
    <p:sldId id="282" r:id="rId6"/>
    <p:sldId id="258" r:id="rId7"/>
    <p:sldId id="259" r:id="rId8"/>
    <p:sldId id="260" r:id="rId9"/>
    <p:sldId id="261" r:id="rId10"/>
    <p:sldId id="262" r:id="rId11"/>
    <p:sldId id="264" r:id="rId12"/>
    <p:sldId id="263" r:id="rId13"/>
    <p:sldId id="265" r:id="rId14"/>
    <p:sldId id="266" r:id="rId15"/>
    <p:sldId id="267" r:id="rId16"/>
    <p:sldId id="268" r:id="rId17"/>
    <p:sldId id="269" r:id="rId18"/>
    <p:sldId id="279" r:id="rId19"/>
    <p:sldId id="28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26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26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26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26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2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A8E4-B4BE-DC4E-B27E-0584E8703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C5F66-75AB-8A4E-A852-E22C46DEC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9B868-E9F5-444C-ABBE-35B14BCE7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9BD0A-B24A-FF49-8CD7-FCA6E7FAE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60A34-3042-774A-B1D3-3BD7092FA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52C50-3393-DC42-9A55-6798F9004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E9DB7-6162-6E4B-9556-77A3DD354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99DC7-CB1D-D640-80B9-1ECC18675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2E156-22A4-524E-9EE7-E9DB2DE2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002A1-9FA3-E345-80E8-781D0F43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77D71-3702-AB47-9220-E8432A699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5" charset="0"/>
              </a:defRPr>
            </a:lvl1pPr>
          </a:lstStyle>
          <a:p>
            <a:pPr>
              <a:defRPr/>
            </a:pPr>
            <a:fld id="{C409AFDB-7283-DB44-A9EA-624E4BB52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9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Objective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Students will be able to describe the purposes of government BY creating a graphic organizer and evaluating scenarios and visuals.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686800" cy="1066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400">
                <a:solidFill>
                  <a:srgbClr val="FF0000"/>
                </a:solidFill>
                <a:latin typeface="Impact" pitchFamily="26" charset="0"/>
              </a:rPr>
              <a:t>Protect</a:t>
            </a:r>
            <a:r>
              <a:rPr lang="en-US" sz="6400">
                <a:latin typeface="Impact" pitchFamily="26" charset="0"/>
              </a:rPr>
              <a:t> </a:t>
            </a:r>
            <a:r>
              <a:rPr lang="en-US" sz="6400">
                <a:solidFill>
                  <a:schemeClr val="bg1"/>
                </a:solidFill>
                <a:latin typeface="Impact" pitchFamily="26" charset="0"/>
              </a:rPr>
              <a:t>National</a:t>
            </a:r>
            <a:r>
              <a:rPr lang="en-US" sz="6400">
                <a:latin typeface="Impact" pitchFamily="26" charset="0"/>
              </a:rPr>
              <a:t> </a:t>
            </a:r>
            <a:r>
              <a:rPr lang="en-US" sz="6400">
                <a:solidFill>
                  <a:srgbClr val="0066FF"/>
                </a:solidFill>
                <a:latin typeface="Impact" pitchFamily="26" charset="0"/>
              </a:rPr>
              <a:t>Security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0" y="1447800"/>
            <a:ext cx="4572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Impact" pitchFamily="26" charset="0"/>
              </a:rPr>
              <a:t>The government uses its military and police forces to protect its citizens from attack!</a:t>
            </a:r>
          </a:p>
        </p:txBody>
      </p:sp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16375"/>
            <a:ext cx="35814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447800"/>
            <a:ext cx="21558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1800" y="1600200"/>
            <a:ext cx="2065338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8113" y="4191000"/>
            <a:ext cx="18478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4648200"/>
            <a:ext cx="20907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4953000" y="2590800"/>
            <a:ext cx="990600" cy="914400"/>
          </a:xfrm>
          <a:prstGeom prst="flowChartOr">
            <a:avLst/>
          </a:prstGeom>
          <a:noFill/>
          <a:ln w="539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7086600" y="1752600"/>
            <a:ext cx="990600" cy="914400"/>
          </a:xfrm>
          <a:prstGeom prst="flowChartOr">
            <a:avLst/>
          </a:prstGeom>
          <a:noFill/>
          <a:ln w="539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6858000" y="4800600"/>
            <a:ext cx="990600" cy="914400"/>
          </a:xfrm>
          <a:prstGeom prst="flowChartOr">
            <a:avLst/>
          </a:prstGeom>
          <a:noFill/>
          <a:ln w="539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4267200" y="4419600"/>
            <a:ext cx="1295400" cy="1219200"/>
          </a:xfrm>
          <a:prstGeom prst="flowChartOr">
            <a:avLst/>
          </a:prstGeom>
          <a:noFill/>
          <a:ln w="539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1066800" y="4114800"/>
            <a:ext cx="990600" cy="533400"/>
          </a:xfrm>
          <a:prstGeom prst="wedgeRoundRectCallout">
            <a:avLst>
              <a:gd name="adj1" fmla="val -41829"/>
              <a:gd name="adj2" fmla="val 10416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2400">
                <a:latin typeface="Impact" pitchFamily="26" charset="0"/>
              </a:rPr>
              <a:t>Bang!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820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82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82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82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70" decel="100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770" decel="100000"/>
                                        <p:tgtEl>
                                          <p:spTgt spid="820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 animBg="1"/>
      <p:bldP spid="8206" grpId="0" animBg="1"/>
      <p:bldP spid="8207" grpId="0" animBg="1"/>
      <p:bldP spid="8208" grpId="0" animBg="1"/>
      <p:bldP spid="82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ocial Order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38200"/>
            <a:ext cx="26622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Public Services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0"/>
            <a:ext cx="3962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National Security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4800" y="2647950"/>
            <a:ext cx="60198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Economic Decisions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3838" y="0"/>
            <a:ext cx="257016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Individual Rights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3527425"/>
            <a:ext cx="50292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2667000"/>
            <a:ext cx="9144000" cy="8842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Now, flip back and try again.  In the third column, answer which PURPOSE OF GOV’T is shown in the pictures.</a:t>
            </a:r>
            <a:r>
              <a:rPr lang="en-US" sz="2800" b="1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Social Order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000" y="-2667000"/>
            <a:ext cx="7018338" cy="110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 rot="5400000">
            <a:off x="4127500" y="2403475"/>
            <a:ext cx="68040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>
                <a:latin typeface="Showcard Gothic" pitchFamily="82" charset="0"/>
              </a:rPr>
              <a:t>Maintaining Social Order!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Public Services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33425"/>
            <a:ext cx="9144000" cy="6124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>
                <a:latin typeface="Impact" pitchFamily="26" charset="0"/>
              </a:rPr>
              <a:t>PROVIDING PUBLIC SERVICES!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ndividual Rights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5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>
                <a:solidFill>
                  <a:schemeClr val="bg1"/>
                </a:solidFill>
                <a:latin typeface="Impact" pitchFamily="26" charset="0"/>
              </a:rPr>
              <a:t>PROTECTING INDIVIDUAL RIGHTS!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National Security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3550"/>
            <a:ext cx="9144000" cy="639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76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800">
                <a:solidFill>
                  <a:srgbClr val="FF0000"/>
                </a:solidFill>
                <a:latin typeface="Impact" pitchFamily="26" charset="0"/>
              </a:rPr>
              <a:t>PROVIDING</a:t>
            </a:r>
            <a:r>
              <a:rPr lang="en-US" sz="5800">
                <a:latin typeface="Impact" pitchFamily="26" charset="0"/>
              </a:rPr>
              <a:t> </a:t>
            </a:r>
            <a:r>
              <a:rPr lang="en-US" sz="5800">
                <a:solidFill>
                  <a:schemeClr val="bg1"/>
                </a:solidFill>
                <a:latin typeface="Impact" pitchFamily="26" charset="0"/>
              </a:rPr>
              <a:t>NATIONAL</a:t>
            </a:r>
            <a:r>
              <a:rPr lang="en-US" sz="5800">
                <a:latin typeface="Impact" pitchFamily="26" charset="0"/>
              </a:rPr>
              <a:t> </a:t>
            </a:r>
            <a:r>
              <a:rPr lang="en-US" sz="5800">
                <a:solidFill>
                  <a:srgbClr val="0066FF"/>
                </a:solidFill>
                <a:latin typeface="Impact" pitchFamily="26" charset="0"/>
              </a:rPr>
              <a:t>DEFENSE</a:t>
            </a:r>
            <a:r>
              <a:rPr lang="en-US" sz="5800">
                <a:latin typeface="Impact" pitchFamily="26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Economic Decisions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6963" y="0"/>
            <a:ext cx="55070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 rot="-5400000">
            <a:off x="-1527969" y="1526381"/>
            <a:ext cx="680561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>
                <a:latin typeface="Showcard Gothic" pitchFamily="82" charset="0"/>
              </a:rPr>
              <a:t>MAKING ECONOMIC DECISIONS!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0">
                <a:latin typeface="Impact" pitchFamily="26" charset="0"/>
              </a:rPr>
              <a:t>Your group will receive a picture.  </a:t>
            </a:r>
          </a:p>
          <a:p>
            <a:pPr algn="ctr">
              <a:spcBef>
                <a:spcPct val="50000"/>
              </a:spcBef>
            </a:pPr>
            <a:r>
              <a:rPr lang="en-US" sz="5400">
                <a:solidFill>
                  <a:srgbClr val="0066FF"/>
                </a:solidFill>
                <a:latin typeface="Britannic Bold" pitchFamily="26" charset="0"/>
              </a:rPr>
              <a:t>Collaborate with your group to determine which</a:t>
            </a:r>
            <a:r>
              <a:rPr lang="en-US" sz="4400">
                <a:solidFill>
                  <a:srgbClr val="0066FF"/>
                </a:solidFill>
                <a:latin typeface="Britannic Bold" pitchFamily="26" charset="0"/>
              </a:rPr>
              <a:t>             </a:t>
            </a:r>
            <a:r>
              <a:rPr lang="en-US" sz="4800">
                <a:solidFill>
                  <a:srgbClr val="FF0000"/>
                </a:solidFill>
                <a:latin typeface="Broadway" pitchFamily="82" charset="0"/>
              </a:rPr>
              <a:t>PURPOSE OF GOVERNMENT</a:t>
            </a:r>
            <a:r>
              <a:rPr lang="en-US" sz="4400">
                <a:solidFill>
                  <a:srgbClr val="0066FF"/>
                </a:solidFill>
                <a:latin typeface="Britannic Bold" pitchFamily="26" charset="0"/>
              </a:rPr>
              <a:t> </a:t>
            </a:r>
            <a:r>
              <a:rPr lang="en-US" sz="5400">
                <a:solidFill>
                  <a:srgbClr val="0066FF"/>
                </a:solidFill>
                <a:latin typeface="Britannic Bold" pitchFamily="26" charset="0"/>
              </a:rPr>
              <a:t>the picture is displaying.</a:t>
            </a:r>
            <a:endParaRPr lang="en-US" sz="8800">
              <a:solidFill>
                <a:srgbClr val="0066FF"/>
              </a:solidFill>
              <a:latin typeface="Britannic Bold" pitchFamily="26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0" y="5105400"/>
            <a:ext cx="9144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>
                <a:latin typeface="Impact" pitchFamily="26" charset="0"/>
              </a:rPr>
              <a:t>Choose one member of your group who will report out to the class.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7200" b="1" dirty="0" smtClean="0">
                <a:solidFill>
                  <a:srgbClr val="000000"/>
                </a:solidFill>
                <a:latin typeface="Bauhaus 93" pitchFamily="26" charset="0"/>
                <a:ea typeface="Bauhaus 93" pitchFamily="26" charset="0"/>
                <a:cs typeface="Bauhaus 93" pitchFamily="26" charset="0"/>
              </a:rPr>
              <a:t>Exit Ticket</a:t>
            </a:r>
          </a:p>
        </p:txBody>
      </p:sp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990600" y="1524000"/>
            <a:ext cx="7348538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000" b="1" dirty="0"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The exit ticket tells me how much you were paying attention during the lesson.</a:t>
            </a:r>
          </a:p>
          <a:p>
            <a:endParaRPr lang="en-US" sz="3000" b="1" dirty="0">
              <a:latin typeface="Abadi MT Condensed Extra Bold" pitchFamily="26" charset="0"/>
              <a:ea typeface="Abadi MT Condensed Extra Bold" pitchFamily="26" charset="0"/>
              <a:cs typeface="Abadi MT Condensed Extra Bold" pitchFamily="26" charset="0"/>
            </a:endParaRPr>
          </a:p>
          <a:p>
            <a:r>
              <a:rPr lang="en-US" sz="3000" b="1" dirty="0"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The exit ticket is a silent, independent activity.</a:t>
            </a:r>
          </a:p>
          <a:p>
            <a:endParaRPr lang="en-US" sz="3000" b="1" dirty="0">
              <a:latin typeface="Abadi MT Condensed Extra Bold" pitchFamily="26" charset="0"/>
              <a:ea typeface="Abadi MT Condensed Extra Bold" pitchFamily="26" charset="0"/>
              <a:cs typeface="Abadi MT Condensed Extra Bold" pitchFamily="26" charset="0"/>
            </a:endParaRPr>
          </a:p>
          <a:p>
            <a:r>
              <a:rPr lang="en-US" sz="3000" b="1" dirty="0"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I will return your exit ticket to you by the next class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b="1" dirty="0"/>
              <a:t>You have 8 minutes to complete the exit ticket.  Raise your hand if you have any </a:t>
            </a:r>
            <a:r>
              <a:rPr lang="en-US" sz="2400" b="1" dirty="0">
                <a:solidFill>
                  <a:schemeClr val="bg1"/>
                </a:solidFill>
              </a:rPr>
              <a:t>questions.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Did we meet the objective?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latin typeface="Abadi MT Condensed Extra Bold" pitchFamily="26" charset="0"/>
                <a:ea typeface="Abadi MT Condensed Extra Bold" pitchFamily="26" charset="0"/>
                <a:cs typeface="Abadi MT Condensed Extra Bold" pitchFamily="26" charset="0"/>
              </a:rPr>
              <a:t>Students will be able to describe the purposes of government BY creating a graphic organizer and evaluating scenarios and visuals.</a:t>
            </a:r>
          </a:p>
          <a:p>
            <a:pPr eaLnBrk="1" hangingPunct="1">
              <a:buFontTx/>
              <a:buNone/>
            </a:pPr>
            <a:endParaRPr lang="en-US" smtClean="0">
              <a:latin typeface="Abadi MT Condensed Extra Bold" pitchFamily="26" charset="0"/>
              <a:ea typeface="Abadi MT Condensed Extra Bold" pitchFamily="26" charset="0"/>
              <a:cs typeface="Abadi MT Condensed Extra Bold" pitchFamily="26" charset="0"/>
            </a:endParaRPr>
          </a:p>
        </p:txBody>
      </p:sp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522288" y="1763713"/>
            <a:ext cx="2373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200">
                <a:latin typeface="Wingdings" pitchFamily="26" charset="2"/>
                <a:ea typeface="Wingdings" pitchFamily="26" charset="2"/>
                <a:cs typeface="Wingdings" pitchFamily="26" charset="2"/>
              </a:rPr>
              <a:t></a:t>
            </a:r>
            <a:endParaRPr lang="en-US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26" charset="-128"/>
                <a:cs typeface="ＭＳ Ｐゴシック" pitchFamily="26" charset="-128"/>
              </a:rPr>
              <a:t>Stapling Policy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26" charset="-128"/>
                <a:cs typeface="ＭＳ Ｐゴシック" pitchFamily="26" charset="-128"/>
              </a:rPr>
              <a:t>Any misuse of staplers will lead to a mandatory after school detention on the day of misuse.  A parent/guardian will be notified by 3:05 that you will be staying after.</a:t>
            </a:r>
          </a:p>
          <a:p>
            <a:pPr eaLnBrk="1" hangingPunct="1"/>
            <a:r>
              <a:rPr lang="en-US" smtClean="0">
                <a:ea typeface="ＭＳ Ｐゴシック" pitchFamily="26" charset="-128"/>
                <a:cs typeface="ＭＳ Ｐゴシック" pitchFamily="26" charset="-128"/>
              </a:rPr>
              <a:t>Misuse includes using the stapler as a weapon, fighting over the stapler, intentionally jamming the stapler, or drawing on the stapler.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3505200" cy="1143000"/>
          </a:xfrm>
        </p:spPr>
        <p:txBody>
          <a:bodyPr/>
          <a:lstStyle/>
          <a:p>
            <a:pPr algn="l" eaLnBrk="1" hangingPunct="1"/>
            <a:r>
              <a:rPr lang="en-US" smtClean="0">
                <a:ea typeface="ＭＳ Ｐゴシック" pitchFamily="26" charset="-128"/>
                <a:cs typeface="ＭＳ Ｐゴシック" pitchFamily="26" charset="-128"/>
              </a:rPr>
              <a:t>This is how your notebook should look today</a:t>
            </a: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>
            <a:lum bright="40000"/>
          </a:blip>
          <a:srcRect t="7422"/>
          <a:stretch>
            <a:fillRect/>
          </a:stretch>
        </p:blipFill>
        <p:spPr bwMode="auto">
          <a:xfrm>
            <a:off x="4038600" y="457200"/>
            <a:ext cx="4876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ocial Order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38200"/>
            <a:ext cx="26622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Public Services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0"/>
            <a:ext cx="3962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National Security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4800" y="2647950"/>
            <a:ext cx="60198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Economic Decisions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6075" y="0"/>
            <a:ext cx="24479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Individual Rights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3476625"/>
            <a:ext cx="51054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0" y="2667000"/>
            <a:ext cx="9144000" cy="8302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Answer the second column of the chart: What is the government doing in each of the pictures?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26" charset="-128"/>
                <a:cs typeface="ＭＳ Ｐゴシック" pitchFamily="26" charset="-128"/>
              </a:rPr>
              <a:t>Remember Cornell Notes?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ea typeface="ＭＳ Ｐゴシック" pitchFamily="26" charset="-128"/>
                <a:cs typeface="ＭＳ Ｐゴシック" pitchFamily="26" charset="-128"/>
              </a:rPr>
              <a:t>This is how your notes should look today.</a:t>
            </a:r>
          </a:p>
        </p:txBody>
      </p:sp>
      <p:pic>
        <p:nvPicPr>
          <p:cNvPr id="17412" name="Picture 4"/>
          <p:cNvPicPr>
            <a:picLocks noChangeAspect="1"/>
          </p:cNvPicPr>
          <p:nvPr/>
        </p:nvPicPr>
        <p:blipFill>
          <a:blip r:embed="rId2">
            <a:lum bright="38000"/>
          </a:blip>
          <a:srcRect t="8411" b="3271"/>
          <a:stretch>
            <a:fillRect/>
          </a:stretch>
        </p:blipFill>
        <p:spPr bwMode="auto">
          <a:xfrm>
            <a:off x="4419600" y="1524000"/>
            <a:ext cx="40767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3352800" y="4191000"/>
            <a:ext cx="1752600" cy="762000"/>
          </a:xfrm>
          <a:prstGeom prst="straightConnector1">
            <a:avLst/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505200" y="5943600"/>
            <a:ext cx="3810000" cy="76200"/>
          </a:xfrm>
          <a:prstGeom prst="straightConnector1">
            <a:avLst/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15" name="TextBox 9"/>
          <p:cNvSpPr txBox="1">
            <a:spLocks noChangeArrowheads="1"/>
          </p:cNvSpPr>
          <p:nvPr/>
        </p:nvSpPr>
        <p:spPr bwMode="auto">
          <a:xfrm>
            <a:off x="1828800" y="3581400"/>
            <a:ext cx="2039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Main Ideas, Purposes of Government</a:t>
            </a:r>
          </a:p>
        </p:txBody>
      </p:sp>
      <p:sp>
        <p:nvSpPr>
          <p:cNvPr id="17416" name="TextBox 10"/>
          <p:cNvSpPr txBox="1">
            <a:spLocks noChangeArrowheads="1"/>
          </p:cNvSpPr>
          <p:nvPr/>
        </p:nvSpPr>
        <p:spPr bwMode="auto">
          <a:xfrm>
            <a:off x="762000" y="5486400"/>
            <a:ext cx="317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Descriptions of each purpose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robbery1_wideweb__430x3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81600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arrest-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133600"/>
            <a:ext cx="320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5257800" y="228600"/>
            <a:ext cx="3886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If you do this…         what’s going to happen?</a:t>
            </a: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4495800" y="2590800"/>
            <a:ext cx="1828800" cy="838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0" y="3962400"/>
            <a:ext cx="6705600" cy="1181100"/>
          </a:xfrm>
          <a:prstGeom prst="rect">
            <a:avLst/>
          </a:prstGeom>
          <a:solidFill>
            <a:schemeClr val="bg1"/>
          </a:solidFill>
          <a:ln w="114300" cmpd="tri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One purpose of government is MAINTAINING SOCIAL ORDER…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0" y="51816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The government does this by making laws that protect the </a:t>
            </a:r>
            <a:r>
              <a:rPr lang="en-US" sz="2800" b="1" i="1"/>
              <a:t>community</a:t>
            </a:r>
            <a:r>
              <a:rPr lang="en-US" sz="2800" b="1"/>
              <a:t> and enforcing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3" grpId="0" animBg="1"/>
      <p:bldP spid="41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1000" y="0"/>
            <a:ext cx="3124200" cy="3130550"/>
          </a:xfrm>
          <a:prstGeom prst="rect">
            <a:avLst/>
          </a:prstGeom>
          <a:solidFill>
            <a:schemeClr val="bg1"/>
          </a:solidFill>
          <a:ln w="114300" cmpd="tri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Another purpose of government is PROTECTING INDIVIDUAL RIGHTS!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81000" y="3810000"/>
            <a:ext cx="31242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07950" indent="-107950" algn="ctr">
              <a:spcBef>
                <a:spcPct val="50000"/>
              </a:spcBef>
            </a:pPr>
            <a:r>
              <a:rPr lang="en-US" sz="2800">
                <a:latin typeface="Times New Roman" pitchFamily="26" charset="0"/>
              </a:rPr>
              <a:t>The government is supposed to stand up for people’s rights when they can’t stand up for themselves….</a:t>
            </a:r>
          </a:p>
        </p:txBody>
      </p:sp>
      <p:pic>
        <p:nvPicPr>
          <p:cNvPr id="6148" name="Picture 4" descr="stro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006850"/>
            <a:ext cx="40386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 flipV="1">
            <a:off x="4572000" y="4114800"/>
            <a:ext cx="609600" cy="1066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12427 w 21600"/>
              <a:gd name="T13" fmla="*/ 2226 h 21600"/>
              <a:gd name="T14" fmla="*/ 15786 w 21600"/>
              <a:gd name="T15" fmla="*/ 993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427" y="0"/>
                </a:lnTo>
                <a:lnTo>
                  <a:pt x="12427" y="2226"/>
                </a:lnTo>
                <a:cubicBezTo>
                  <a:pt x="5564" y="2226"/>
                  <a:pt x="0" y="6673"/>
                  <a:pt x="0" y="12158"/>
                </a:cubicBezTo>
                <a:lnTo>
                  <a:pt x="0" y="21600"/>
                </a:lnTo>
                <a:lnTo>
                  <a:pt x="7876" y="21600"/>
                </a:lnTo>
                <a:lnTo>
                  <a:pt x="7876" y="12158"/>
                </a:lnTo>
                <a:cubicBezTo>
                  <a:pt x="7876" y="10929"/>
                  <a:pt x="9914" y="9932"/>
                  <a:pt x="12427" y="9932"/>
                </a:cubicBezTo>
                <a:lnTo>
                  <a:pt x="12427" y="1215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600200" y="3200400"/>
            <a:ext cx="609600" cy="685800"/>
          </a:xfrm>
          <a:prstGeom prst="downArrow">
            <a:avLst>
              <a:gd name="adj1" fmla="val 50000"/>
              <a:gd name="adj2" fmla="val 6875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0"/>
            <a:ext cx="5257800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419600" y="3048000"/>
            <a:ext cx="4724400" cy="946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07950" indent="-107950">
              <a:spcBef>
                <a:spcPct val="50000"/>
              </a:spcBef>
            </a:pPr>
            <a:r>
              <a:rPr lang="en-US" sz="2800">
                <a:latin typeface="Impact" pitchFamily="26" charset="0"/>
              </a:rPr>
              <a:t>Of course, sometimes the gov’t does a pretty bad job of it…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5105400" y="4038600"/>
            <a:ext cx="4038600" cy="2819400"/>
          </a:xfrm>
          <a:prstGeom prst="flowChartSummingJunction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50" grpId="0" animBg="1"/>
      <p:bldP spid="6151" grpId="0" animBg="1"/>
      <p:bldP spid="6149" grpId="0" animBg="1"/>
      <p:bldP spid="61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Economic Decisions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5257800" cy="51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191000" y="0"/>
            <a:ext cx="4953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Another purpose of government is to MAKE ECONOMIC DECISIONS.</a:t>
            </a:r>
            <a:r>
              <a:rPr lang="en-US"/>
              <a:t> 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410200" y="2133600"/>
            <a:ext cx="35052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07950" indent="-107950">
              <a:spcBef>
                <a:spcPct val="50000"/>
              </a:spcBef>
              <a:buFontTx/>
              <a:buChar char="•"/>
            </a:pPr>
            <a:r>
              <a:rPr lang="en-US" sz="2800">
                <a:latin typeface="Impact" pitchFamily="26" charset="0"/>
              </a:rPr>
              <a:t>Makes (coins) Money</a:t>
            </a:r>
          </a:p>
          <a:p>
            <a:pPr marL="107950" indent="-107950">
              <a:spcBef>
                <a:spcPct val="50000"/>
              </a:spcBef>
              <a:buFontTx/>
              <a:buChar char="•"/>
            </a:pPr>
            <a:r>
              <a:rPr lang="en-US" sz="2800">
                <a:latin typeface="Impact" pitchFamily="26" charset="0"/>
              </a:rPr>
              <a:t>Collects Taxes</a:t>
            </a:r>
          </a:p>
          <a:p>
            <a:pPr marL="107950" indent="-107950">
              <a:spcBef>
                <a:spcPct val="50000"/>
              </a:spcBef>
              <a:buFontTx/>
              <a:buChar char="•"/>
            </a:pPr>
            <a:r>
              <a:rPr lang="en-US" sz="2800">
                <a:latin typeface="Impact" pitchFamily="26" charset="0"/>
              </a:rPr>
              <a:t>Funds Government Programs</a:t>
            </a:r>
          </a:p>
          <a:p>
            <a:pPr marL="107950" indent="-107950">
              <a:spcBef>
                <a:spcPct val="50000"/>
              </a:spcBef>
              <a:buFontTx/>
              <a:buChar char="•"/>
            </a:pPr>
            <a:r>
              <a:rPr lang="en-US" sz="2800">
                <a:latin typeface="Impact" pitchFamily="26" charset="0"/>
              </a:rPr>
              <a:t>Provides Financial Aid to Citizens and Foreign 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423988"/>
          </a:xfrm>
          <a:prstGeom prst="rect">
            <a:avLst/>
          </a:prstGeom>
          <a:solidFill>
            <a:schemeClr val="tx1"/>
          </a:solidFill>
          <a:ln w="203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800" b="1">
                <a:solidFill>
                  <a:schemeClr val="folHlink"/>
                </a:solidFill>
                <a:latin typeface="Arial" pitchFamily="-105" charset="0"/>
              </a:rPr>
              <a:t>Another purpose of government is </a:t>
            </a:r>
            <a:r>
              <a:rPr 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Rockwell Extra Bold" pitchFamily="-105" charset="0"/>
              </a:rPr>
              <a:t>PROVIDING PUBLIC SERVICES</a:t>
            </a:r>
            <a:r>
              <a:rPr lang="en-US" sz="3600" b="1">
                <a:solidFill>
                  <a:schemeClr val="folHlink"/>
                </a:solidFill>
                <a:latin typeface="Rockwell Extra Bold" pitchFamily="-105" charset="0"/>
              </a:rPr>
              <a:t>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16002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The government collects taxes from citizens, but it uses that money to provide services to benefit the community…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38400" y="2438400"/>
            <a:ext cx="441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5400">
                <a:solidFill>
                  <a:srgbClr val="0066FF"/>
                </a:solidFill>
                <a:latin typeface="Algerian" pitchFamily="82" charset="0"/>
              </a:rPr>
              <a:t>Things Like: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5546725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0066FF"/>
                </a:solidFill>
                <a:latin typeface="Algerian" pitchFamily="82" charset="0"/>
              </a:rPr>
              <a:t>Public Transportation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267200" y="5867400"/>
            <a:ext cx="487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5400">
                <a:latin typeface="Algerian" pitchFamily="82" charset="0"/>
              </a:rPr>
              <a:t>&amp;</a:t>
            </a:r>
            <a:r>
              <a:rPr lang="en-US" sz="4000">
                <a:latin typeface="Algerian" pitchFamily="82" charset="0"/>
              </a:rPr>
              <a:t> </a:t>
            </a:r>
            <a:r>
              <a:rPr lang="en-US" sz="4000">
                <a:solidFill>
                  <a:srgbClr val="FF0000"/>
                </a:solidFill>
                <a:latin typeface="Algerian" pitchFamily="82" charset="0"/>
              </a:rPr>
              <a:t>Public Schools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27660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276600"/>
            <a:ext cx="26146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2279</TotalTime>
  <Words>463</Words>
  <Application>Microsoft Macintosh PowerPoint</Application>
  <PresentationFormat>On-screen Show (4:3)</PresentationFormat>
  <Paragraphs>50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ＭＳ Ｐゴシック</vt:lpstr>
      <vt:lpstr>Calibri</vt:lpstr>
      <vt:lpstr>Abadi MT Condensed Extra Bold</vt:lpstr>
      <vt:lpstr>Times New Roman</vt:lpstr>
      <vt:lpstr>Impact</vt:lpstr>
      <vt:lpstr>Rockwell Extra Bold</vt:lpstr>
      <vt:lpstr>Algerian</vt:lpstr>
      <vt:lpstr>Showcard Gothic</vt:lpstr>
      <vt:lpstr>Britannic Bold</vt:lpstr>
      <vt:lpstr>Broadway</vt:lpstr>
      <vt:lpstr>Playbill</vt:lpstr>
      <vt:lpstr>Bauhaus 93</vt:lpstr>
      <vt:lpstr>Wingdings</vt:lpstr>
      <vt:lpstr>Default Design</vt:lpstr>
      <vt:lpstr>Objective</vt:lpstr>
      <vt:lpstr>Stapling Policy</vt:lpstr>
      <vt:lpstr>This is how your notebook should look today</vt:lpstr>
      <vt:lpstr>Slide 4</vt:lpstr>
      <vt:lpstr>Remember Cornell Notes?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Exit Ticket</vt:lpstr>
      <vt:lpstr>Did we meet the objective?</vt:lpstr>
    </vt:vector>
  </TitlesOfParts>
  <Company>Lappy 3000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J Lummel</dc:creator>
  <cp:lastModifiedBy>Molly Zeins</cp:lastModifiedBy>
  <cp:revision>25</cp:revision>
  <dcterms:created xsi:type="dcterms:W3CDTF">2011-04-19T12:39:02Z</dcterms:created>
  <dcterms:modified xsi:type="dcterms:W3CDTF">2011-04-19T12:43:03Z</dcterms:modified>
</cp:coreProperties>
</file>